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67" r:id="rId2"/>
    <p:sldId id="266" r:id="rId3"/>
    <p:sldId id="269" r:id="rId4"/>
    <p:sldId id="270" r:id="rId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1" autoAdjust="0"/>
    <p:restoredTop sz="94643" autoAdjust="0"/>
  </p:normalViewPr>
  <p:slideViewPr>
    <p:cSldViewPr>
      <p:cViewPr>
        <p:scale>
          <a:sx n="95" d="100"/>
          <a:sy n="95" d="100"/>
        </p:scale>
        <p:origin x="-78" y="-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D809D-7802-4C70-BAFA-438A166AC3D8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A1E7D-F1E0-47E1-AA92-195FE0E0B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0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52AA-1F0F-4E8A-8EF8-7B9CD3F719DE}" type="datetime1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4130-5F66-4BDA-BB82-24045900163E}" type="datetime1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70A4-C9CA-49A0-A363-8C653D09B693}" type="datetime1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63E8-096D-413F-B955-10B530FEE901}" type="datetime1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C0D9-609B-42D6-9CF8-D8996ACC804B}" type="datetime1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06EB-5ACD-4133-9E13-3315B3B9E86B}" type="datetime1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7720-05DE-4A28-A7A4-B627FC44F658}" type="datetime1">
              <a:rPr lang="ru-RU" smtClean="0"/>
              <a:pPr/>
              <a:t>12.12.2016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FF9C-753C-4890-A78B-37C686CB03E9}" type="datetime1">
              <a:rPr lang="ru-RU" smtClean="0"/>
              <a:pPr/>
              <a:t>12.12.2016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BB23-A199-4392-A94E-71BF681A4EDC}" type="datetime1">
              <a:rPr lang="ru-RU" smtClean="0"/>
              <a:pPr/>
              <a:t>12.12.2016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E2FE-2D7F-4553-BD51-6B1650133888}" type="datetime1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F675-CCDD-4098-A4DA-E9E28E0D24CA}" type="datetime1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9C83B-3B1F-43B8-A299-3A005392F699}" type="datetime1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t">
            <a:noAutofit/>
          </a:bodyPr>
          <a:lstStyle/>
          <a:p>
            <a:r>
              <a:rPr lang="ru-RU" sz="2400" b="1" dirty="0" smtClean="0">
                <a:latin typeface="+mn-lt"/>
              </a:rPr>
              <a:t>СТАНДАРТИЗАЦИЯ ПРОЦЕССА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 ТЕХНОЛОГИЧЕСКОГО ПРОЕКТИРОВАНИЯ</a:t>
            </a:r>
            <a:endParaRPr lang="ru-RU" sz="2400" b="1" dirty="0">
              <a:latin typeface="+mn-lt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11560" y="2859782"/>
            <a:ext cx="5904656" cy="7020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К.Т.Н., МЕЩЕРИН ИГОРЬ ВИКТОРОВИЧ</a:t>
            </a:r>
          </a:p>
          <a:p>
            <a:pPr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НАЦИОНАЛЬНОЙ ПАЛАТЫ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ИНЖЕНЕРОВ, ПРЕДСЕДАТЕЛЬ КОМИТЕТА ТЕХНОЛОГИЧЕСКОГО ПРОЕКТИРОВАНИЯ НОПРИЗ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635646"/>
            <a:ext cx="8640960" cy="2826314"/>
          </a:xfrm>
        </p:spPr>
        <p:txBody>
          <a:bodyPr numCol="1">
            <a:noAutofit/>
          </a:bodyPr>
          <a:lstStyle/>
          <a:p>
            <a:pPr marL="361950" algn="l"/>
            <a:r>
              <a:rPr lang="ru-RU" sz="1200" b="1" dirty="0" smtClean="0">
                <a:solidFill>
                  <a:schemeClr val="tx1"/>
                </a:solidFill>
              </a:rPr>
              <a:t>ФОРМУЛИРОВКА ТЕКУЩИХ ПРОБЛЕМ ТЕХНОЛОГИЧЕСКОГО ПРОЕКТИРОВАНИЯ</a:t>
            </a:r>
          </a:p>
          <a:p>
            <a:pPr marL="361950" algn="l"/>
            <a:r>
              <a:rPr lang="ru-RU" sz="1200" b="1" dirty="0" smtClean="0">
                <a:solidFill>
                  <a:schemeClr val="tx1"/>
                </a:solidFill>
              </a:rPr>
              <a:t>ПРОЕКТ ИЗМЕНЕНИЙ В ГРАДОСТРОИТЕЛЬНЫЙ КОДЕКС</a:t>
            </a:r>
          </a:p>
          <a:p>
            <a:pPr marL="361950" algn="l"/>
            <a:r>
              <a:rPr lang="ru-RU" sz="1200" b="1" dirty="0" smtClean="0">
                <a:solidFill>
                  <a:schemeClr val="tx1"/>
                </a:solidFill>
              </a:rPr>
              <a:t>ПОСТАНОВКА ЗАДАЧИ ПРОЕКТИРОВАНИЯ ОБЪЕКТА ПРОМЫШЛЕННОСТИ И ТРАНСПОРТНОЙ ИНФРАСТРУКТУРЫ:</a:t>
            </a:r>
          </a:p>
          <a:p>
            <a:pPr algn="l"/>
            <a:endParaRPr lang="ru-RU" sz="1600" dirty="0">
              <a:solidFill>
                <a:schemeClr val="tx1"/>
              </a:solidFill>
            </a:endParaRPr>
          </a:p>
          <a:p>
            <a:pPr algn="l"/>
            <a:endParaRPr lang="ru-RU" sz="1600" dirty="0" smtClean="0">
              <a:solidFill>
                <a:schemeClr val="tx1"/>
              </a:solidFill>
            </a:endParaRPr>
          </a:p>
          <a:p>
            <a:pPr algn="l"/>
            <a:endParaRPr lang="ru-RU" sz="1600" dirty="0">
              <a:solidFill>
                <a:schemeClr val="tx1"/>
              </a:solidFill>
            </a:endParaRP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7574"/>
            <a:ext cx="6291486" cy="64807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solidFill>
                  <a:srgbClr val="FFC000"/>
                </a:solidFill>
                <a:latin typeface="PT Sans" pitchFamily="34" charset="-52"/>
              </a:rPr>
              <a:t>КОМИТЕТ ТЕХНОЛОГИЧЕСКОГО ПРОЕКТИРОВАНИЯ</a:t>
            </a:r>
            <a:br>
              <a:rPr lang="ru-RU" sz="1600" b="1" dirty="0" smtClean="0">
                <a:solidFill>
                  <a:srgbClr val="FFC000"/>
                </a:solidFill>
                <a:latin typeface="PT Sans" pitchFamily="34" charset="-52"/>
              </a:rPr>
            </a:br>
            <a:r>
              <a:rPr lang="ru-RU" sz="1600" b="1" dirty="0" smtClean="0">
                <a:solidFill>
                  <a:srgbClr val="FFC000"/>
                </a:solidFill>
                <a:latin typeface="PT Sans" pitchFamily="34" charset="-52"/>
              </a:rPr>
              <a:t>НАЦИОНАЛЬНАЯ ПАЛАТА ИНЖЕНЕРОВ</a:t>
            </a:r>
            <a:endParaRPr lang="ru-RU" sz="1600" b="1" dirty="0">
              <a:solidFill>
                <a:srgbClr val="FFC000"/>
              </a:solidFill>
              <a:latin typeface="PT Sans" pitchFamily="34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857620" y="1500180"/>
            <a:ext cx="3429024" cy="117872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91243"/>
            <a:ext cx="1042814" cy="79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investments.academic.ru/pictures/investments/img1991852_modernizatsiya_proizvodstva_mikrogen_farmatsevti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91243"/>
            <a:ext cx="1204997" cy="79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.fedpress.ru/thumbs/605x362/2012/12/noname/1313964104_te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89311"/>
            <a:ext cx="1299161" cy="77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iragro.com/sites/default/files/imagecache/lightbox/foto-tovara/909/bcsmnewrqrubrmws_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89311"/>
            <a:ext cx="1080120" cy="78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432842" y="3507854"/>
            <a:ext cx="1402854" cy="432048"/>
          </a:xfrm>
          <a:prstGeom prst="wedgeRoundRectCallout">
            <a:avLst>
              <a:gd name="adj1" fmla="val -11804"/>
              <a:gd name="adj2" fmla="val -11193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МАШИНОСТРОЕНИЕ</a:t>
            </a:r>
            <a:endParaRPr lang="ru-RU" sz="1000" b="1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7419023" y="3435846"/>
            <a:ext cx="1224136" cy="410008"/>
          </a:xfrm>
          <a:prstGeom prst="wedgeRoundRectCallout">
            <a:avLst>
              <a:gd name="adj1" fmla="val -11804"/>
              <a:gd name="adj2" fmla="val -11193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ТРАНСПОРТ</a:t>
            </a:r>
            <a:endParaRPr lang="ru-RU" sz="1100" b="1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2195736" y="3485377"/>
            <a:ext cx="1296144" cy="454525"/>
          </a:xfrm>
          <a:prstGeom prst="wedgeRoundRectCallout">
            <a:avLst>
              <a:gd name="adj1" fmla="val -11804"/>
              <a:gd name="adj2" fmla="val -11193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ФАРМАЦЕВТИКА И ПИЩЕВАЯ</a:t>
            </a:r>
            <a:endParaRPr lang="ru-RU" sz="1050" b="1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3995936" y="3435846"/>
            <a:ext cx="1224136" cy="432048"/>
          </a:xfrm>
          <a:prstGeom prst="wedgeRoundRectCallout">
            <a:avLst>
              <a:gd name="adj1" fmla="val -11804"/>
              <a:gd name="adj2" fmla="val -11193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ТЭК</a:t>
            </a:r>
            <a:endParaRPr lang="ru-RU" dirty="0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5796136" y="3435846"/>
            <a:ext cx="1224136" cy="432048"/>
          </a:xfrm>
          <a:prstGeom prst="wedgeRoundRectCallout">
            <a:avLst>
              <a:gd name="adj1" fmla="val -11804"/>
              <a:gd name="adj2" fmla="val -11193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СЕЛЬСКОЕ ХОЗЯЙСТВО</a:t>
            </a:r>
            <a:endParaRPr lang="ru-RU" sz="1050" b="1" dirty="0"/>
          </a:p>
        </p:txBody>
      </p:sp>
      <p:pic>
        <p:nvPicPr>
          <p:cNvPr id="1034" name="Picture 10" descr="http://globalscience.ru/news/uploads/posts/1448055894_perevozk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389311"/>
            <a:ext cx="146112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32842" y="4083918"/>
            <a:ext cx="8243614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ТРЕБОВАНИЯ К ПОСЛЕДОВАТЕЛЬНОСТИ ОБМЕНА ЗАДАНИЯМИ ОТЛИЧАЮТСЯ ОТ ТРЕБОВАНИЙ В ЖИЛИЩНОМ И АДМИНИСТРАТИВНО-БЫТОВОМ СТРОИТЕЛЬСТВЕ</a:t>
            </a:r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635646"/>
            <a:ext cx="8640960" cy="2826314"/>
          </a:xfrm>
        </p:spPr>
        <p:txBody>
          <a:bodyPr numCol="1">
            <a:no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РАЗРАБОТАТЬ СТАНДАРТЫ ТЕХАУДИТА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ru-RU" sz="1200" b="1" dirty="0" smtClean="0">
                <a:solidFill>
                  <a:schemeClr val="tx1"/>
                </a:solidFill>
              </a:rPr>
              <a:t>ОСНОВНЫЕ </a:t>
            </a:r>
            <a:r>
              <a:rPr lang="ru-RU" sz="1200" b="1" dirty="0">
                <a:solidFill>
                  <a:schemeClr val="tx1"/>
                </a:solidFill>
              </a:rPr>
              <a:t>ПОЛОЖЕНИЯ И </a:t>
            </a:r>
            <a:r>
              <a:rPr lang="ru-RU" sz="1200" b="1" dirty="0" smtClean="0">
                <a:solidFill>
                  <a:schemeClr val="tx1"/>
                </a:solidFill>
              </a:rPr>
              <a:t>СЛОВАРЬ.</a:t>
            </a:r>
            <a:endParaRPr lang="ru-RU" sz="1200" dirty="0">
              <a:solidFill>
                <a:schemeClr val="tx1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r>
              <a:rPr lang="ru-RU" sz="1200" b="1" dirty="0" smtClean="0">
                <a:solidFill>
                  <a:schemeClr val="tx1"/>
                </a:solidFill>
              </a:rPr>
              <a:t>ТРЕБОВАНИЯ </a:t>
            </a:r>
            <a:r>
              <a:rPr lang="ru-RU" sz="1200" b="1" dirty="0">
                <a:solidFill>
                  <a:schemeClr val="tx1"/>
                </a:solidFill>
              </a:rPr>
              <a:t>К СИСТЕМЕ (ПРОЦЕССУ) ПРОВЕДЕНИЯ ТЕХНИЧЕСКОГО/ТЕХНОЛОГИЧЕСКОГО </a:t>
            </a:r>
            <a:r>
              <a:rPr lang="ru-RU" sz="1200" b="1" dirty="0" smtClean="0">
                <a:solidFill>
                  <a:schemeClr val="tx1"/>
                </a:solidFill>
              </a:rPr>
              <a:t>АУДИТА.</a:t>
            </a:r>
            <a:endParaRPr lang="ru-RU" sz="1200" dirty="0">
              <a:solidFill>
                <a:schemeClr val="tx1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r>
              <a:rPr lang="ru-RU" sz="1200" b="1" dirty="0" smtClean="0">
                <a:solidFill>
                  <a:schemeClr val="tx1"/>
                </a:solidFill>
              </a:rPr>
              <a:t>ОСНОВНЫЕ </a:t>
            </a:r>
            <a:r>
              <a:rPr lang="ru-RU" sz="1200" b="1" dirty="0">
                <a:solidFill>
                  <a:schemeClr val="tx1"/>
                </a:solidFill>
              </a:rPr>
              <a:t>ЗАДАЧИ ТЕХНИЧЕСКОГО/ТЕХНОЛОГИЧЕСКОГО </a:t>
            </a:r>
            <a:r>
              <a:rPr lang="ru-RU" sz="1200" b="1" dirty="0" smtClean="0">
                <a:solidFill>
                  <a:schemeClr val="tx1"/>
                </a:solidFill>
              </a:rPr>
              <a:t>АУДИТА.</a:t>
            </a:r>
            <a:endParaRPr lang="ru-RU" sz="1200" dirty="0">
              <a:solidFill>
                <a:schemeClr val="tx1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r>
              <a:rPr lang="ru-RU" sz="1200" b="1" dirty="0" smtClean="0">
                <a:solidFill>
                  <a:schemeClr val="tx1"/>
                </a:solidFill>
              </a:rPr>
              <a:t>ПРОЦЕДУРА </a:t>
            </a:r>
            <a:r>
              <a:rPr lang="ru-RU" sz="1200" b="1" dirty="0">
                <a:solidFill>
                  <a:schemeClr val="tx1"/>
                </a:solidFill>
              </a:rPr>
              <a:t>ОЦЕНКИ ПРОВЕДЕНИЯ ТЕХНИЧЕСКОГО/ТЕХНОЛОГИЧЕСКОГО </a:t>
            </a:r>
            <a:r>
              <a:rPr lang="ru-RU" sz="1200" b="1" dirty="0" smtClean="0">
                <a:solidFill>
                  <a:schemeClr val="tx1"/>
                </a:solidFill>
              </a:rPr>
              <a:t>АУДИТА.</a:t>
            </a:r>
            <a:endParaRPr lang="ru-RU" sz="1200" dirty="0">
              <a:solidFill>
                <a:schemeClr val="tx1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r>
              <a:rPr lang="ru-RU" sz="1200" b="1" dirty="0" smtClean="0">
                <a:solidFill>
                  <a:schemeClr val="tx1"/>
                </a:solidFill>
              </a:rPr>
              <a:t>ОСНОВНЫЕ </a:t>
            </a:r>
            <a:r>
              <a:rPr lang="ru-RU" sz="1200" b="1" dirty="0">
                <a:solidFill>
                  <a:schemeClr val="tx1"/>
                </a:solidFill>
              </a:rPr>
              <a:t>РАЗДЕЛЫ ОЦЕНКИ РЕЗУЛЬТАТИВНОСТИ ТЕХНИЧЕСКОГО/ТЕХНОЛОГИЧЕСКОГО АУДИТА ИЛИ РАНЕЕ ПРОВЕДЕННЫХ РАБОТ ПО ТЕХНИЧЕСКОМУ ПЕРЕВООРУЖЕНИЮ </a:t>
            </a:r>
            <a:r>
              <a:rPr lang="ru-RU" sz="1200" b="1" dirty="0" smtClean="0">
                <a:solidFill>
                  <a:schemeClr val="tx1"/>
                </a:solidFill>
              </a:rPr>
              <a:t>ПРЕДПРИЯТИЯ.</a:t>
            </a:r>
            <a:endParaRPr lang="ru-RU" sz="1200" dirty="0">
              <a:solidFill>
                <a:schemeClr val="tx1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r>
              <a:rPr lang="ru-RU" sz="1200" b="1" dirty="0" smtClean="0">
                <a:solidFill>
                  <a:schemeClr val="tx1"/>
                </a:solidFill>
              </a:rPr>
              <a:t>ОСНОВНЫЕ </a:t>
            </a:r>
            <a:r>
              <a:rPr lang="ru-RU" sz="1200" b="1" dirty="0">
                <a:solidFill>
                  <a:schemeClr val="tx1"/>
                </a:solidFill>
              </a:rPr>
              <a:t>МЕТОДИКИ, ПРИМЕНЯЕМЫЕ ДЛЯ ПРОВЕДЕНИЯ ТЕХНИЧЕСКОГО/ТЕХНОЛОГИЧЕСКОГО АУДИТА И ТРЕБОВАНИЯ К ИНСТРУМЕНТАМ.</a:t>
            </a:r>
            <a:endParaRPr lang="ru-RU" sz="1200" dirty="0">
              <a:solidFill>
                <a:schemeClr val="tx1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РАЗРАБОТАТЬ СТАНДАРТНЫЕ ТРЕБОВАНИЯ К СОЗДАНИЮ ТЕХНОЛОГИЧЕСКОГО ПРОЕКТА И ПРОЦЕССУ ВЫБОРА ОСНОВНОГО И ВСПОМОГАТЕЛЬНОГО ОБОРУДОВАНИЯ</a:t>
            </a:r>
          </a:p>
          <a:p>
            <a:pPr marL="342900" indent="-342900" algn="l">
              <a:buFont typeface="+mj-lt"/>
              <a:buAutoNum type="arabicPeriod"/>
            </a:pP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7574"/>
            <a:ext cx="6291486" cy="64807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solidFill>
                  <a:srgbClr val="FFC000"/>
                </a:solidFill>
                <a:latin typeface="PT Sans" pitchFamily="34" charset="-52"/>
              </a:rPr>
              <a:t>ПРЕДЛОЖЕНИЯ</a:t>
            </a:r>
            <a:endParaRPr lang="ru-RU" sz="1600" b="1" dirty="0">
              <a:solidFill>
                <a:srgbClr val="FFC000"/>
              </a:solidFill>
              <a:latin typeface="PT Sans" pitchFamily="34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857620" y="1500180"/>
            <a:ext cx="3429024" cy="117872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35646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635646"/>
            <a:ext cx="8640960" cy="2826314"/>
          </a:xfrm>
        </p:spPr>
        <p:txBody>
          <a:bodyPr numCol="1">
            <a:noAutofit/>
          </a:bodyPr>
          <a:lstStyle/>
          <a:p>
            <a:r>
              <a:rPr lang="ru-RU" sz="4000" b="1" dirty="0">
                <a:solidFill>
                  <a:srgbClr val="EAB200"/>
                </a:solidFill>
              </a:rPr>
              <a:t>СПАСИБО ЗА ВНИМАНИЕ</a:t>
            </a:r>
          </a:p>
          <a:p>
            <a:pPr>
              <a:defRPr/>
            </a:pPr>
            <a:r>
              <a:rPr lang="ru-RU" altLang="ru-RU" sz="2400" b="1" dirty="0">
                <a:solidFill>
                  <a:srgbClr val="EAB200"/>
                </a:solidFill>
              </a:rPr>
              <a:t>НАЦИОНАЛЬНАЯ</a:t>
            </a:r>
            <a:r>
              <a:rPr lang="ru-RU" altLang="ru-RU" sz="6000" b="1" dirty="0">
                <a:solidFill>
                  <a:srgbClr val="EAB200"/>
                </a:solidFill>
              </a:rPr>
              <a:t> </a:t>
            </a:r>
            <a:r>
              <a:rPr lang="ru-RU" altLang="ru-RU" sz="2400" b="1" dirty="0">
                <a:solidFill>
                  <a:srgbClr val="EAB200"/>
                </a:solidFill>
              </a:rPr>
              <a:t>ПАЛАТА ИНЖЕНЕРОВ</a:t>
            </a:r>
            <a:br>
              <a:rPr lang="ru-RU" altLang="ru-RU" sz="2400" b="1" dirty="0">
                <a:solidFill>
                  <a:srgbClr val="EAB200"/>
                </a:solidFill>
              </a:rPr>
            </a:br>
            <a:r>
              <a:rPr lang="ru-RU" altLang="ru-RU" sz="2400" b="1" dirty="0">
                <a:solidFill>
                  <a:srgbClr val="EAB200"/>
                </a:solidFill>
              </a:rPr>
              <a:t>МЕЩЕРИН И.В.</a:t>
            </a:r>
            <a:endParaRPr lang="ru-RU" altLang="ru-RU" sz="1400" b="1" dirty="0">
              <a:solidFill>
                <a:srgbClr val="EAB200"/>
              </a:solidFill>
            </a:endParaRPr>
          </a:p>
          <a:p>
            <a:pPr>
              <a:defRPr/>
            </a:pPr>
            <a:r>
              <a:rPr lang="ru-RU" altLang="ru-RU" sz="1600" b="1" dirty="0">
                <a:solidFill>
                  <a:srgbClr val="EAB200"/>
                </a:solidFill>
              </a:rPr>
              <a:t/>
            </a:r>
            <a:br>
              <a:rPr lang="ru-RU" altLang="ru-RU" sz="1600" b="1" dirty="0">
                <a:solidFill>
                  <a:srgbClr val="EAB200"/>
                </a:solidFill>
              </a:rPr>
            </a:br>
            <a:r>
              <a:rPr lang="ru-RU" altLang="ru-RU" sz="1600" dirty="0">
                <a:solidFill>
                  <a:srgbClr val="EAB200"/>
                </a:solidFill>
              </a:rPr>
              <a:t>119034, Москва, пер. Зачатьевский д.8 строение 1</a:t>
            </a:r>
            <a:br>
              <a:rPr lang="ru-RU" altLang="ru-RU" sz="1600" dirty="0">
                <a:solidFill>
                  <a:srgbClr val="EAB200"/>
                </a:solidFill>
              </a:rPr>
            </a:br>
            <a:r>
              <a:rPr lang="ru-RU" altLang="ru-RU" sz="1600" dirty="0">
                <a:solidFill>
                  <a:srgbClr val="EAB200"/>
                </a:solidFill>
              </a:rPr>
              <a:t>тел: 8(495)123-6802</a:t>
            </a:r>
            <a:br>
              <a:rPr lang="ru-RU" altLang="ru-RU" sz="1600" dirty="0">
                <a:solidFill>
                  <a:srgbClr val="EAB200"/>
                </a:solidFill>
              </a:rPr>
            </a:br>
            <a:r>
              <a:rPr lang="en-US" altLang="ru-RU" sz="1600" dirty="0">
                <a:solidFill>
                  <a:srgbClr val="EAB200"/>
                </a:solidFill>
              </a:rPr>
              <a:t>e-mail: info@npirf.ru</a:t>
            </a:r>
            <a:endParaRPr lang="ru-RU" sz="1600" b="1" dirty="0">
              <a:solidFill>
                <a:srgbClr val="EAB200"/>
              </a:solidFill>
              <a:latin typeface="Trebuchet MS" panose="020B0603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ru-RU" sz="1600" dirty="0" smtClean="0">
              <a:solidFill>
                <a:srgbClr val="FFC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7574"/>
            <a:ext cx="6291486" cy="648072"/>
          </a:xfrm>
        </p:spPr>
        <p:txBody>
          <a:bodyPr>
            <a:noAutofit/>
          </a:bodyPr>
          <a:lstStyle/>
          <a:p>
            <a:pPr algn="l"/>
            <a:endParaRPr lang="ru-RU" sz="1600" b="1" dirty="0">
              <a:solidFill>
                <a:srgbClr val="FFC000"/>
              </a:solidFill>
              <a:latin typeface="PT Sans" pitchFamily="34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857620" y="1500180"/>
            <a:ext cx="3429024" cy="117872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6244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141</Words>
  <Application>Microsoft Office PowerPoint</Application>
  <PresentationFormat>Экран (16:9)</PresentationFormat>
  <Paragraphs>30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СТАНДАРТИЗАЦИЯ ПРОЦЕССА  ТЕХНОЛОГИЧЕСКОГО ПРОЕКТИРОВАНИЯ</vt:lpstr>
      <vt:lpstr>КОМИТЕТ ТЕХНОЛОГИЧЕСКОГО ПРОЕКТИРОВАНИЯ НАЦИОНАЛЬНАЯ ПАЛАТА ИНЖЕНЕРОВ</vt:lpstr>
      <vt:lpstr>ПРЕДЛОЖЕНИЯ</vt:lpstr>
      <vt:lpstr>Презентация PowerPoint</vt:lpstr>
    </vt:vector>
  </TitlesOfParts>
  <Company>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Титульный лист</dc:title>
  <dc:creator>User</dc:creator>
  <cp:lastModifiedBy>Дегтярёв</cp:lastModifiedBy>
  <cp:revision>96</cp:revision>
  <dcterms:created xsi:type="dcterms:W3CDTF">2014-01-27T12:22:47Z</dcterms:created>
  <dcterms:modified xsi:type="dcterms:W3CDTF">2016-12-12T14:19:33Z</dcterms:modified>
</cp:coreProperties>
</file>